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jp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image" Target="../media/image-12-23.png"/><Relationship Id="rId24" Type="http://schemas.openxmlformats.org/officeDocument/2006/relationships/image" Target="../media/image-12-24.png"/><Relationship Id="rId25" Type="http://schemas.openxmlformats.org/officeDocument/2006/relationships/image" Target="../media/image-12-25.png"/><Relationship Id="rId26" Type="http://schemas.openxmlformats.org/officeDocument/2006/relationships/image" Target="../media/image-12-26.png"/><Relationship Id="rId27" Type="http://schemas.openxmlformats.org/officeDocument/2006/relationships/image" Target="../media/image-12-27.png"/><Relationship Id="rId28" Type="http://schemas.openxmlformats.org/officeDocument/2006/relationships/image" Target="../media/image-12-28.png"/><Relationship Id="rId29" Type="http://schemas.openxmlformats.org/officeDocument/2006/relationships/image" Target="../media/image-12-29.png"/><Relationship Id="rId30" Type="http://schemas.openxmlformats.org/officeDocument/2006/relationships/image" Target="../media/image-12-30.png"/><Relationship Id="rId31" Type="http://schemas.openxmlformats.org/officeDocument/2006/relationships/image" Target="../media/image-12-31.png"/><Relationship Id="rId32" Type="http://schemas.openxmlformats.org/officeDocument/2006/relationships/image" Target="../media/image-12-32.png"/><Relationship Id="rId33" Type="http://schemas.openxmlformats.org/officeDocument/2006/relationships/image" Target="../media/image-12-33.png"/><Relationship Id="rId34" Type="http://schemas.openxmlformats.org/officeDocument/2006/relationships/image" Target="../media/image-12-34.png"/><Relationship Id="rId35" Type="http://schemas.openxmlformats.org/officeDocument/2006/relationships/image" Target="../media/image-12-35.png"/><Relationship Id="rId36" Type="http://schemas.openxmlformats.org/officeDocument/2006/relationships/image" Target="../media/image-12-36.png"/><Relationship Id="rId37" Type="http://schemas.openxmlformats.org/officeDocument/2006/relationships/image" Target="../media/image-12-37.png"/><Relationship Id="rId38" Type="http://schemas.openxmlformats.org/officeDocument/2006/relationships/image" Target="../media/image-12-38.png"/><Relationship Id="rId39" Type="http://schemas.openxmlformats.org/officeDocument/2006/relationships/image" Target="../media/image-12-39.png"/><Relationship Id="rId40" Type="http://schemas.openxmlformats.org/officeDocument/2006/relationships/image" Target="../media/image-12-40.png"/><Relationship Id="rId41" Type="http://schemas.openxmlformats.org/officeDocument/2006/relationships/image" Target="../media/image-12-41.png"/><Relationship Id="rId42" Type="http://schemas.openxmlformats.org/officeDocument/2006/relationships/image" Target="../media/image-12-42.png"/><Relationship Id="rId43" Type="http://schemas.openxmlformats.org/officeDocument/2006/relationships/image" Target="../media/image-12-43.png"/><Relationship Id="rId44" Type="http://schemas.openxmlformats.org/officeDocument/2006/relationships/image" Target="../media/image-12-44.png"/><Relationship Id="rId45" Type="http://schemas.openxmlformats.org/officeDocument/2006/relationships/image" Target="../media/image-12-45.png"/><Relationship Id="rId46" Type="http://schemas.openxmlformats.org/officeDocument/2006/relationships/image" Target="../media/image-12-46.png"/><Relationship Id="rId47" Type="http://schemas.openxmlformats.org/officeDocument/2006/relationships/image" Target="../media/image-12-47.png"/><Relationship Id="rId48" Type="http://schemas.openxmlformats.org/officeDocument/2006/relationships/image" Target="../media/image-12-48.png"/><Relationship Id="rId49" Type="http://schemas.openxmlformats.org/officeDocument/2006/relationships/image" Target="../media/image-12-49.png"/><Relationship Id="rId50" Type="http://schemas.openxmlformats.org/officeDocument/2006/relationships/image" Target="../media/image-12-50.png"/><Relationship Id="rId51" Type="http://schemas.openxmlformats.org/officeDocument/2006/relationships/image" Target="../media/image-12-51.png"/><Relationship Id="rId52" Type="http://schemas.openxmlformats.org/officeDocument/2006/relationships/image" Target="../media/image-12-52.png"/><Relationship Id="rId53" Type="http://schemas.openxmlformats.org/officeDocument/2006/relationships/image" Target="../media/image-12-53.png"/><Relationship Id="rId54" Type="http://schemas.openxmlformats.org/officeDocument/2006/relationships/image" Target="../media/image-12-54.png"/><Relationship Id="rId55" Type="http://schemas.openxmlformats.org/officeDocument/2006/relationships/image" Target="../media/image-12-55.png"/><Relationship Id="rId56" Type="http://schemas.openxmlformats.org/officeDocument/2006/relationships/image" Target="../media/image-12-56.png"/><Relationship Id="rId57" Type="http://schemas.openxmlformats.org/officeDocument/2006/relationships/image" Target="../media/image-12-57.png"/><Relationship Id="rId58" Type="http://schemas.openxmlformats.org/officeDocument/2006/relationships/image" Target="../media/image-12-58.png"/><Relationship Id="rId59" Type="http://schemas.openxmlformats.org/officeDocument/2006/relationships/slideLayout" Target="../slideLayouts/slideLayout1.xml"/><Relationship Id="rId6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image" Target="../media/image-6-32.png"/><Relationship Id="rId33" Type="http://schemas.openxmlformats.org/officeDocument/2006/relationships/image" Target="../media/image-6-33.png"/><Relationship Id="rId34" Type="http://schemas.openxmlformats.org/officeDocument/2006/relationships/image" Target="../media/image-6-34.png"/><Relationship Id="rId35" Type="http://schemas.openxmlformats.org/officeDocument/2006/relationships/image" Target="../media/image-6-35.png"/><Relationship Id="rId36" Type="http://schemas.openxmlformats.org/officeDocument/2006/relationships/image" Target="../media/image-6-36.png"/><Relationship Id="rId37" Type="http://schemas.openxmlformats.org/officeDocument/2006/relationships/slideLayout" Target="../slideLayouts/slideLayout1.xml"/><Relationship Id="rId3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image" Target="../media/image-8-29.png"/><Relationship Id="rId30" Type="http://schemas.openxmlformats.org/officeDocument/2006/relationships/image" Target="../media/image-8-30.png"/><Relationship Id="rId31" Type="http://schemas.openxmlformats.org/officeDocument/2006/relationships/image" Target="../media/image-8-31.png"/><Relationship Id="rId32" Type="http://schemas.openxmlformats.org/officeDocument/2006/relationships/image" Target="../media/image-8-32.png"/><Relationship Id="rId33" Type="http://schemas.openxmlformats.org/officeDocument/2006/relationships/image" Target="../media/image-8-33.png"/><Relationship Id="rId34" Type="http://schemas.openxmlformats.org/officeDocument/2006/relationships/image" Target="../media/image-8-34.png"/><Relationship Id="rId35" Type="http://schemas.openxmlformats.org/officeDocument/2006/relationships/image" Target="../media/image-8-35.png"/><Relationship Id="rId36" Type="http://schemas.openxmlformats.org/officeDocument/2006/relationships/image" Target="../media/image-8-36.png"/><Relationship Id="rId37" Type="http://schemas.openxmlformats.org/officeDocument/2006/relationships/image" Target="../media/image-8-37.png"/><Relationship Id="rId38" Type="http://schemas.openxmlformats.org/officeDocument/2006/relationships/image" Target="../media/image-8-38.png"/><Relationship Id="rId39" Type="http://schemas.openxmlformats.org/officeDocument/2006/relationships/image" Target="../media/image-8-39.png"/><Relationship Id="rId40" Type="http://schemas.openxmlformats.org/officeDocument/2006/relationships/image" Target="../media/image-8-40.png"/><Relationship Id="rId41" Type="http://schemas.openxmlformats.org/officeDocument/2006/relationships/image" Target="../media/image-8-41.png"/><Relationship Id="rId42" Type="http://schemas.openxmlformats.org/officeDocument/2006/relationships/image" Target="../media/image-8-42.png"/><Relationship Id="rId43" Type="http://schemas.openxmlformats.org/officeDocument/2006/relationships/image" Target="../media/image-8-43.png"/><Relationship Id="rId44" Type="http://schemas.openxmlformats.org/officeDocument/2006/relationships/image" Target="../media/image-8-44.png"/><Relationship Id="rId45" Type="http://schemas.openxmlformats.org/officeDocument/2006/relationships/image" Target="../media/image-8-45.png"/><Relationship Id="rId46" Type="http://schemas.openxmlformats.org/officeDocument/2006/relationships/image" Target="../media/image-8-46.png"/><Relationship Id="rId47" Type="http://schemas.openxmlformats.org/officeDocument/2006/relationships/image" Target="../media/image-8-47.png"/><Relationship Id="rId48" Type="http://schemas.openxmlformats.org/officeDocument/2006/relationships/image" Target="../media/image-8-48.png"/><Relationship Id="rId49" Type="http://schemas.openxmlformats.org/officeDocument/2006/relationships/slideLayout" Target="../slideLayouts/slideLayout1.xml"/><Relationship Id="rId5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18" y="2495210"/>
            <a:ext cx="1553864" cy="724579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973" y="3185835"/>
            <a:ext cx="1104054" cy="29583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468" y="3747738"/>
            <a:ext cx="1423313" cy="124524"/>
          </a:xfrm>
          <a:prstGeom prst="rect">
            <a:avLst/>
          </a:prstGeom>
        </p:spPr>
      </p:pic>
      <p:pic>
        <p:nvPicPr>
          <p:cNvPr id="7" name="Image 5" descr="https://picture-search.skywork.ai/aippt/image/sheet/fcdbcc6dadf5d285bf6360a43983aace.jp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219200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6029325"/>
            <a:ext cx="152400" cy="1714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Tree Sense — Shortest Path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609600" y="1485900"/>
            <a:ext cx="6400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interactive FastAPI-based tool for computing optimal paths in images using A* search algorithm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838200" y="5981700"/>
            <a:ext cx="37604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Interactive Pathfinding visualization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9273540" y="5981700"/>
            <a:ext cx="230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Date: 2025-11-12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47900"/>
            <a:ext cx="17145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0099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005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181100"/>
            <a:ext cx="3810000" cy="3048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381500"/>
            <a:ext cx="5638800" cy="1676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4669" y="499110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5769" y="4991100"/>
            <a:ext cx="2476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4494" y="49911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2294" y="4991100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6286500"/>
            <a:ext cx="11277600" cy="1905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Geometric Intuition and Cost Balance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457200" y="1181100"/>
            <a:ext cx="5334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 every step, A* minimizes the function f(n) = g(n) + h(n), balancing actual travel cost with estimated remaining distance.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781050" y="2209800"/>
            <a:ext cx="465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g(n): Actual Cost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781050" y="2514600"/>
            <a:ext cx="55892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"How far we have traveled so far." The known part of the journey.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838200" y="29718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h(n): Estimated Cost</a:t>
            </a:r>
            <a:endParaRPr lang="en-US" sz="1500" dirty="0"/>
          </a:p>
        </p:txBody>
      </p:sp>
      <p:sp>
        <p:nvSpPr>
          <p:cNvPr id="20" name="Text 5"/>
          <p:cNvSpPr/>
          <p:nvPr/>
        </p:nvSpPr>
        <p:spPr>
          <a:xfrm>
            <a:off x="838200" y="32766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"How far we think we still need to go." Provided by the heuristic function.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895350" y="3962400"/>
            <a:ext cx="434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f(n): Total Cost</a:t>
            </a:r>
            <a:endParaRPr lang="en-US" sz="1500" dirty="0"/>
          </a:p>
        </p:txBody>
      </p:sp>
      <p:sp>
        <p:nvSpPr>
          <p:cNvPr id="22" name="Text 7"/>
          <p:cNvSpPr/>
          <p:nvPr/>
        </p:nvSpPr>
        <p:spPr>
          <a:xfrm>
            <a:off x="895350" y="4267200"/>
            <a:ext cx="5212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"Total predicted effort from start to goal through this node."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6324600" y="46101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Function Terms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6600349" y="5410200"/>
            <a:ext cx="8343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g(n)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600349" y="5638800"/>
            <a:ext cx="8343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Actual cost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8055769" y="5410200"/>
            <a:ext cx="247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8993981" y="5410200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h(n)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8907304" y="5638800"/>
            <a:ext cx="10401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Heuristic cost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10490359" y="54102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f(n)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10490359" y="5638800"/>
            <a:ext cx="731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cost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457200" y="62865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5265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53365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71800"/>
            <a:ext cx="3530501" cy="2171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301" y="1181100"/>
            <a:ext cx="5715000" cy="3619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301" y="4991100"/>
            <a:ext cx="7518350" cy="1181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626" y="5486400"/>
            <a:ext cx="200025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051" y="5505450"/>
            <a:ext cx="161925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8176" y="54864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601" y="5505450"/>
            <a:ext cx="161925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6714" y="54864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9139" y="5505450"/>
            <a:ext cx="16192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07264" y="5486400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9689" y="5505450"/>
            <a:ext cx="16192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6324600"/>
            <a:ext cx="11277600" cy="190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Vegetation Cost Example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1181100"/>
            <a:ext cx="353050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Tree Sense, each pixel has a traversability cost that influences the pathfinding algorithm: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723900" y="2133600"/>
            <a:ext cx="1760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ground: cost 1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723900" y="2514600"/>
            <a:ext cx="1645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Vegetation: cost 20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609600" y="3124200"/>
            <a:ext cx="38708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Impact on A* Algorithm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609600" y="34671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Paths through dense vegetation have higher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g(n)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values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09600" y="40005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A* prioritizes paths with lower 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f(n) = g(n) + h(n)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values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09600" y="45339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 will only navigate through dense trees if it's the only viable route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4368701" y="5143500"/>
            <a:ext cx="721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Calculation Example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6135856" y="5505450"/>
            <a:ext cx="1234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 + 20 = 40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4836646" y="5829300"/>
            <a:ext cx="26517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Vegetation to vegetation: cost 20</a:t>
            </a:r>
            <a:endParaRPr lang="en-US" sz="1050" dirty="0"/>
          </a:p>
        </p:txBody>
      </p:sp>
      <p:sp>
        <p:nvSpPr>
          <p:cNvPr id="30" name="Text 11"/>
          <p:cNvSpPr/>
          <p:nvPr/>
        </p:nvSpPr>
        <p:spPr>
          <a:xfrm>
            <a:off x="9805422" y="5505450"/>
            <a:ext cx="1108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+ 20 = 21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8420487" y="5829300"/>
            <a:ext cx="26974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ground to vegetation: cost 21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457200" y="63246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1701701" cy="2209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075" y="133350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3907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193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847975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301" y="1181100"/>
            <a:ext cx="1701850" cy="2209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9276" y="13335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3701" y="21240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701" y="235267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3701" y="2581275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5550" y="1181100"/>
            <a:ext cx="1701850" cy="2209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06863" y="1333500"/>
            <a:ext cx="219075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7950" y="2390775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17950" y="2619375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7950" y="2847975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619500"/>
            <a:ext cx="5410200" cy="2133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42672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800" y="4800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800" y="5105400"/>
            <a:ext cx="13335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86650" y="1524000"/>
            <a:ext cx="277118" cy="9461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3293" y="1524000"/>
            <a:ext cx="277118" cy="9461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59936" y="1524000"/>
            <a:ext cx="277267" cy="9461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46728" y="1524000"/>
            <a:ext cx="277118" cy="9461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33371" y="1524000"/>
            <a:ext cx="277267" cy="9461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20163" y="1524000"/>
            <a:ext cx="277118" cy="9461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06805" y="1524000"/>
            <a:ext cx="277118" cy="9461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93448" y="1524000"/>
            <a:ext cx="277267" cy="9461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80240" y="1524000"/>
            <a:ext cx="277118" cy="9461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66883" y="1524000"/>
            <a:ext cx="277267" cy="9461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486650" y="2479625"/>
            <a:ext cx="277118" cy="9461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773293" y="2479625"/>
            <a:ext cx="277118" cy="9461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59936" y="2479625"/>
            <a:ext cx="277267" cy="9461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346728" y="2479625"/>
            <a:ext cx="277118" cy="9461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633371" y="2479625"/>
            <a:ext cx="277267" cy="9461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920163" y="2479625"/>
            <a:ext cx="277118" cy="9461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206805" y="2479625"/>
            <a:ext cx="277118" cy="9461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93448" y="2479625"/>
            <a:ext cx="277267" cy="9461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780240" y="2479625"/>
            <a:ext cx="277118" cy="9461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066883" y="2479625"/>
            <a:ext cx="277267" cy="9461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486650" y="3435251"/>
            <a:ext cx="277118" cy="946249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773293" y="3435251"/>
            <a:ext cx="277118" cy="946249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059936" y="3435251"/>
            <a:ext cx="277267" cy="946249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8346728" y="3435251"/>
            <a:ext cx="277118" cy="946249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633371" y="3435251"/>
            <a:ext cx="277267" cy="946249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920163" y="3435251"/>
            <a:ext cx="277118" cy="946249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206805" y="3435251"/>
            <a:ext cx="277118" cy="946249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493448" y="3435251"/>
            <a:ext cx="277267" cy="946249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780240" y="3435251"/>
            <a:ext cx="277118" cy="946249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066883" y="3435251"/>
            <a:ext cx="277267" cy="946249"/>
          </a:xfrm>
          <a:prstGeom prst="rect">
            <a:avLst/>
          </a:prstGeom>
        </p:spPr>
      </p:pic>
      <p:pic>
        <p:nvPicPr>
          <p:cNvPr id="54" name="Image 52" descr="preencoded.png">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096000" y="4533900"/>
            <a:ext cx="5638800" cy="1143000"/>
          </a:xfrm>
          <a:prstGeom prst="rect">
            <a:avLst/>
          </a:prstGeom>
        </p:spPr>
      </p:pic>
      <p:pic>
        <p:nvPicPr>
          <p:cNvPr id="55" name="Image 53" descr="preencoded.png">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016800" y="4686300"/>
            <a:ext cx="200025" cy="304800"/>
          </a:xfrm>
          <a:prstGeom prst="rect">
            <a:avLst/>
          </a:prstGeom>
        </p:spPr>
      </p:pic>
      <p:pic>
        <p:nvPicPr>
          <p:cNvPr id="56" name="Image 54" descr="preencoded.png">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877002" y="4686300"/>
            <a:ext cx="200025" cy="304800"/>
          </a:xfrm>
          <a:prstGeom prst="rect">
            <a:avLst/>
          </a:prstGeom>
        </p:spPr>
      </p:pic>
      <p:pic>
        <p:nvPicPr>
          <p:cNvPr id="57" name="Image 55" descr="preencoded.png">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0689729" y="4686300"/>
            <a:ext cx="171450" cy="304800"/>
          </a:xfrm>
          <a:prstGeom prst="rect">
            <a:avLst/>
          </a:prstGeom>
        </p:spPr>
      </p:pic>
      <p:pic>
        <p:nvPicPr>
          <p:cNvPr id="58" name="Image 56" descr="preencoded.png">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57200" y="6210300"/>
            <a:ext cx="11277600" cy="190500"/>
          </a:xfrm>
          <a:prstGeom prst="rect">
            <a:avLst/>
          </a:prstGeom>
        </p:spPr>
      </p:pic>
      <p:sp>
        <p:nvSpPr>
          <p:cNvPr id="59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vs Other Algorithms</a:t>
            </a:r>
            <a:endParaRPr lang="en-US" sz="2700" dirty="0"/>
          </a:p>
        </p:txBody>
      </p:sp>
      <p:sp>
        <p:nvSpPr>
          <p:cNvPr id="60" name="Text 1"/>
          <p:cNvSpPr/>
          <p:nvPr/>
        </p:nvSpPr>
        <p:spPr>
          <a:xfrm>
            <a:off x="609600" y="1752600"/>
            <a:ext cx="13969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Dijkstra's Algorithm</a:t>
            </a:r>
            <a:endParaRPr lang="en-US" sz="1350" dirty="0"/>
          </a:p>
        </p:txBody>
      </p:sp>
      <p:sp>
        <p:nvSpPr>
          <p:cNvPr id="61" name="Text 2"/>
          <p:cNvSpPr/>
          <p:nvPr/>
        </p:nvSpPr>
        <p:spPr>
          <a:xfrm>
            <a:off x="628650" y="2362200"/>
            <a:ext cx="15874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</a:t>
            </a:r>
            <a:endParaRPr lang="en-US" sz="1050" dirty="0"/>
          </a:p>
        </p:txBody>
      </p:sp>
      <p:sp>
        <p:nvSpPr>
          <p:cNvPr id="62" name="Text 3"/>
          <p:cNvSpPr/>
          <p:nvPr/>
        </p:nvSpPr>
        <p:spPr>
          <a:xfrm>
            <a:off x="628650" y="2590800"/>
            <a:ext cx="15874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</a:t>
            </a:r>
            <a:endParaRPr lang="en-US" sz="1050" dirty="0"/>
          </a:p>
        </p:txBody>
      </p:sp>
      <p:sp>
        <p:nvSpPr>
          <p:cNvPr id="63" name="Text 4"/>
          <p:cNvSpPr/>
          <p:nvPr/>
        </p:nvSpPr>
        <p:spPr>
          <a:xfrm>
            <a:off x="628650" y="2819400"/>
            <a:ext cx="15874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Slow</a:t>
            </a:r>
            <a:endParaRPr lang="en-US" sz="1050" dirty="0"/>
          </a:p>
        </p:txBody>
      </p:sp>
      <p:sp>
        <p:nvSpPr>
          <p:cNvPr id="64" name="Text 5"/>
          <p:cNvSpPr/>
          <p:nvPr/>
        </p:nvSpPr>
        <p:spPr>
          <a:xfrm>
            <a:off x="609600" y="3086100"/>
            <a:ext cx="167628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g(n) only</a:t>
            </a:r>
            <a:endParaRPr lang="en-US" sz="900" dirty="0"/>
          </a:p>
        </p:txBody>
      </p:sp>
      <p:sp>
        <p:nvSpPr>
          <p:cNvPr id="65" name="Text 6"/>
          <p:cNvSpPr/>
          <p:nvPr/>
        </p:nvSpPr>
        <p:spPr>
          <a:xfrm>
            <a:off x="2323996" y="1752600"/>
            <a:ext cx="16764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Algorithm</a:t>
            </a:r>
            <a:endParaRPr lang="en-US" sz="1350" dirty="0"/>
          </a:p>
        </p:txBody>
      </p:sp>
      <p:sp>
        <p:nvSpPr>
          <p:cNvPr id="66" name="Text 7"/>
          <p:cNvSpPr/>
          <p:nvPr/>
        </p:nvSpPr>
        <p:spPr>
          <a:xfrm>
            <a:off x="2482751" y="2095500"/>
            <a:ext cx="158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</a:t>
            </a:r>
            <a:endParaRPr lang="en-US" sz="1050" dirty="0"/>
          </a:p>
        </p:txBody>
      </p:sp>
      <p:sp>
        <p:nvSpPr>
          <p:cNvPr id="67" name="Text 8"/>
          <p:cNvSpPr/>
          <p:nvPr/>
        </p:nvSpPr>
        <p:spPr>
          <a:xfrm>
            <a:off x="2482751" y="2324100"/>
            <a:ext cx="158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</a:t>
            </a:r>
            <a:endParaRPr lang="en-US" sz="1050" dirty="0"/>
          </a:p>
        </p:txBody>
      </p:sp>
      <p:sp>
        <p:nvSpPr>
          <p:cNvPr id="68" name="Text 9"/>
          <p:cNvSpPr/>
          <p:nvPr/>
        </p:nvSpPr>
        <p:spPr>
          <a:xfrm>
            <a:off x="2482751" y="2552700"/>
            <a:ext cx="1905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</a:t>
            </a:r>
            <a:endParaRPr lang="en-US" sz="1050" dirty="0"/>
          </a:p>
        </p:txBody>
      </p:sp>
      <p:sp>
        <p:nvSpPr>
          <p:cNvPr id="69" name="Text 10"/>
          <p:cNvSpPr/>
          <p:nvPr/>
        </p:nvSpPr>
        <p:spPr>
          <a:xfrm>
            <a:off x="2463701" y="2819400"/>
            <a:ext cx="16764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g(n) + h(n)</a:t>
            </a:r>
            <a:endParaRPr lang="en-US" sz="900" dirty="0"/>
          </a:p>
        </p:txBody>
      </p:sp>
      <p:sp>
        <p:nvSpPr>
          <p:cNvPr id="70" name="Text 11"/>
          <p:cNvSpPr/>
          <p:nvPr/>
        </p:nvSpPr>
        <p:spPr>
          <a:xfrm>
            <a:off x="4317950" y="1752600"/>
            <a:ext cx="13970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Greedy Best-First</a:t>
            </a:r>
            <a:endParaRPr lang="en-US" sz="1350" dirty="0"/>
          </a:p>
        </p:txBody>
      </p:sp>
      <p:sp>
        <p:nvSpPr>
          <p:cNvPr id="71" name="Text 12"/>
          <p:cNvSpPr/>
          <p:nvPr/>
        </p:nvSpPr>
        <p:spPr>
          <a:xfrm>
            <a:off x="4337000" y="2362200"/>
            <a:ext cx="1587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</a:t>
            </a:r>
            <a:endParaRPr lang="en-US" sz="1050" dirty="0"/>
          </a:p>
        </p:txBody>
      </p:sp>
      <p:sp>
        <p:nvSpPr>
          <p:cNvPr id="72" name="Text 13"/>
          <p:cNvSpPr/>
          <p:nvPr/>
        </p:nvSpPr>
        <p:spPr>
          <a:xfrm>
            <a:off x="4337000" y="2590800"/>
            <a:ext cx="1905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 Optimal</a:t>
            </a:r>
            <a:endParaRPr lang="en-US" sz="1050" dirty="0"/>
          </a:p>
        </p:txBody>
      </p:sp>
      <p:sp>
        <p:nvSpPr>
          <p:cNvPr id="73" name="Text 14"/>
          <p:cNvSpPr/>
          <p:nvPr/>
        </p:nvSpPr>
        <p:spPr>
          <a:xfrm>
            <a:off x="4337000" y="2819400"/>
            <a:ext cx="1905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Incomplete</a:t>
            </a:r>
            <a:endParaRPr lang="en-US" sz="1050" dirty="0"/>
          </a:p>
        </p:txBody>
      </p:sp>
      <p:sp>
        <p:nvSpPr>
          <p:cNvPr id="74" name="Text 15"/>
          <p:cNvSpPr/>
          <p:nvPr/>
        </p:nvSpPr>
        <p:spPr>
          <a:xfrm>
            <a:off x="4317950" y="3086100"/>
            <a:ext cx="16764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h(n) only</a:t>
            </a:r>
            <a:endParaRPr lang="en-US" sz="900" dirty="0"/>
          </a:p>
        </p:txBody>
      </p:sp>
      <p:sp>
        <p:nvSpPr>
          <p:cNvPr id="75" name="Text 16"/>
          <p:cNvSpPr/>
          <p:nvPr/>
        </p:nvSpPr>
        <p:spPr>
          <a:xfrm>
            <a:off x="685800" y="38481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Advantages of A*</a:t>
            </a:r>
            <a:endParaRPr lang="en-US" sz="1500" dirty="0"/>
          </a:p>
        </p:txBody>
      </p:sp>
      <p:sp>
        <p:nvSpPr>
          <p:cNvPr id="76" name="Text 17"/>
          <p:cNvSpPr/>
          <p:nvPr/>
        </p:nvSpPr>
        <p:spPr>
          <a:xfrm>
            <a:off x="990600" y="4229100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Blends the benefits of both algorithms, creating a powerful hybrid approach</a:t>
            </a:r>
            <a:endParaRPr lang="en-US" sz="1200" dirty="0"/>
          </a:p>
        </p:txBody>
      </p:sp>
      <p:sp>
        <p:nvSpPr>
          <p:cNvPr id="77" name="Text 18"/>
          <p:cNvSpPr/>
          <p:nvPr/>
        </p:nvSpPr>
        <p:spPr>
          <a:xfrm>
            <a:off x="952500" y="47625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Finds optimal paths efficiently by using heuristics to guide search</a:t>
            </a:r>
            <a:endParaRPr lang="en-US" sz="1200" dirty="0"/>
          </a:p>
        </p:txBody>
      </p:sp>
      <p:sp>
        <p:nvSpPr>
          <p:cNvPr id="78" name="Text 19"/>
          <p:cNvSpPr/>
          <p:nvPr/>
        </p:nvSpPr>
        <p:spPr>
          <a:xfrm>
            <a:off x="933450" y="5067300"/>
            <a:ext cx="4705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Mathematical compromise between Dijkstra's and Greedy approaches</a:t>
            </a:r>
            <a:endParaRPr lang="en-US" sz="1200" dirty="0"/>
          </a:p>
        </p:txBody>
      </p:sp>
      <p:sp>
        <p:nvSpPr>
          <p:cNvPr id="79" name="Text 20"/>
          <p:cNvSpPr/>
          <p:nvPr/>
        </p:nvSpPr>
        <p:spPr>
          <a:xfrm>
            <a:off x="7200900" y="1181100"/>
            <a:ext cx="342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Space Exploration</a:t>
            </a:r>
            <a:endParaRPr lang="en-US" sz="1500" dirty="0"/>
          </a:p>
        </p:txBody>
      </p:sp>
      <p:sp>
        <p:nvSpPr>
          <p:cNvPr id="80" name="Text 21"/>
          <p:cNvSpPr/>
          <p:nvPr/>
        </p:nvSpPr>
        <p:spPr>
          <a:xfrm>
            <a:off x="6248400" y="5029200"/>
            <a:ext cx="17368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Dijkstra</a:t>
            </a:r>
            <a:endParaRPr lang="en-US" sz="1050" dirty="0"/>
          </a:p>
        </p:txBody>
      </p:sp>
      <p:sp>
        <p:nvSpPr>
          <p:cNvPr id="81" name="Text 22"/>
          <p:cNvSpPr/>
          <p:nvPr/>
        </p:nvSpPr>
        <p:spPr>
          <a:xfrm>
            <a:off x="6248400" y="5219700"/>
            <a:ext cx="173682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Expands outward in all directions</a:t>
            </a:r>
            <a:endParaRPr lang="en-US" sz="900" dirty="0"/>
          </a:p>
        </p:txBody>
      </p:sp>
      <p:sp>
        <p:nvSpPr>
          <p:cNvPr id="82" name="Text 23"/>
          <p:cNvSpPr/>
          <p:nvPr/>
        </p:nvSpPr>
        <p:spPr>
          <a:xfrm>
            <a:off x="7985224" y="5029200"/>
            <a:ext cx="19835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A*</a:t>
            </a:r>
            <a:endParaRPr lang="en-US" sz="1050" dirty="0"/>
          </a:p>
        </p:txBody>
      </p:sp>
      <p:sp>
        <p:nvSpPr>
          <p:cNvPr id="83" name="Text 24"/>
          <p:cNvSpPr/>
          <p:nvPr/>
        </p:nvSpPr>
        <p:spPr>
          <a:xfrm>
            <a:off x="7985224" y="5219700"/>
            <a:ext cx="198358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Balances exploration and exploitation</a:t>
            </a:r>
            <a:endParaRPr lang="en-US" sz="900" dirty="0"/>
          </a:p>
        </p:txBody>
      </p:sp>
      <p:sp>
        <p:nvSpPr>
          <p:cNvPr id="84" name="Text 25"/>
          <p:cNvSpPr/>
          <p:nvPr/>
        </p:nvSpPr>
        <p:spPr>
          <a:xfrm>
            <a:off x="9968805" y="5029200"/>
            <a:ext cx="16134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Greedy</a:t>
            </a:r>
            <a:endParaRPr lang="en-US" sz="1050" dirty="0"/>
          </a:p>
        </p:txBody>
      </p:sp>
      <p:sp>
        <p:nvSpPr>
          <p:cNvPr id="85" name="Text 26"/>
          <p:cNvSpPr/>
          <p:nvPr/>
        </p:nvSpPr>
        <p:spPr>
          <a:xfrm>
            <a:off x="9968805" y="5219700"/>
            <a:ext cx="161344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Prioritizes nodes near the goal</a:t>
            </a:r>
            <a:endParaRPr lang="en-US" sz="900" dirty="0"/>
          </a:p>
        </p:txBody>
      </p:sp>
      <p:sp>
        <p:nvSpPr>
          <p:cNvPr id="86" name="Text 27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438400"/>
            <a:ext cx="257175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528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2672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638300"/>
            <a:ext cx="2743200" cy="144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790700"/>
            <a:ext cx="25717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600" y="1638300"/>
            <a:ext cx="2743200" cy="1447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17907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238500"/>
            <a:ext cx="2743200" cy="171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33909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1600" y="3238500"/>
            <a:ext cx="2743200" cy="1714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33909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6210300"/>
            <a:ext cx="1771650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6400" y="6291263"/>
            <a:ext cx="2438400" cy="28575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Work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11811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Tree Sense Summary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457200" y="1638300"/>
            <a:ext cx="5334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provides an interactive, FastAPI-based solution for computing shortest or low-cost paths on aerial or ground images.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866775" y="240030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 Modeling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866775" y="2705100"/>
            <a:ext cx="4924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Images are represented as weighted graphs, transforming pathfinding into an optimization challenge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809625" y="331470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Algorithm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809625" y="3619500"/>
            <a:ext cx="4981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Efficiently finds optimal routes by balancing actual costs with heuristic estimates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866775" y="4229100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Experience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866775" y="4533900"/>
            <a:ext cx="5394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web interface for uploading images and marking points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096000" y="1181100"/>
            <a:ext cx="563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28" name="Text 10"/>
          <p:cNvSpPr/>
          <p:nvPr/>
        </p:nvSpPr>
        <p:spPr>
          <a:xfrm>
            <a:off x="6248400" y="2171700"/>
            <a:ext cx="2926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Visualization</a:t>
            </a:r>
            <a:endParaRPr lang="en-US" sz="1350" dirty="0"/>
          </a:p>
        </p:txBody>
      </p:sp>
      <p:sp>
        <p:nvSpPr>
          <p:cNvPr id="29" name="Text 11"/>
          <p:cNvSpPr/>
          <p:nvPr/>
        </p:nvSpPr>
        <p:spPr>
          <a:xfrm>
            <a:off x="6248400" y="2476500"/>
            <a:ext cx="2438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interactive maps and real-time path highlighting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9144000" y="2171700"/>
            <a:ext cx="2926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Multi-Layer Support</a:t>
            </a:r>
            <a:endParaRPr lang="en-US" sz="1350" dirty="0"/>
          </a:p>
        </p:txBody>
      </p:sp>
      <p:sp>
        <p:nvSpPr>
          <p:cNvPr id="31" name="Text 13"/>
          <p:cNvSpPr/>
          <p:nvPr/>
        </p:nvSpPr>
        <p:spPr>
          <a:xfrm>
            <a:off x="9144000" y="2476500"/>
            <a:ext cx="2438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 of layered images with semantic segmentation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6248400" y="3771900"/>
            <a:ext cx="2438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Integration</a:t>
            </a:r>
            <a:endParaRPr lang="en-US" sz="1350" dirty="0"/>
          </a:p>
        </p:txBody>
      </p:sp>
      <p:sp>
        <p:nvSpPr>
          <p:cNvPr id="33" name="Text 15"/>
          <p:cNvSpPr/>
          <p:nvPr/>
        </p:nvSpPr>
        <p:spPr>
          <a:xfrm>
            <a:off x="6248400" y="4343400"/>
            <a:ext cx="2438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Adaptive cost functions based on learned terrain preferences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9144000" y="3771900"/>
            <a:ext cx="2926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Deployment</a:t>
            </a:r>
            <a:endParaRPr lang="en-US" sz="1350" dirty="0"/>
          </a:p>
        </p:txBody>
      </p:sp>
      <p:sp>
        <p:nvSpPr>
          <p:cNvPr id="35" name="Text 17"/>
          <p:cNvSpPr/>
          <p:nvPr/>
        </p:nvSpPr>
        <p:spPr>
          <a:xfrm>
            <a:off x="9144000" y="4076700"/>
            <a:ext cx="2438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cloud infrastructure for large-scale deployments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457200" y="6210300"/>
            <a:ext cx="21259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241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147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3053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650" y="1295400"/>
            <a:ext cx="556171" cy="14192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1871" y="1295400"/>
            <a:ext cx="556320" cy="14192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7240" y="1295400"/>
            <a:ext cx="556171" cy="14192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2461" y="1295400"/>
            <a:ext cx="556320" cy="14192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7830" y="1295400"/>
            <a:ext cx="556320" cy="14192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6650" y="2733675"/>
            <a:ext cx="556171" cy="14192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1871" y="2733675"/>
            <a:ext cx="556320" cy="14192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7240" y="2733675"/>
            <a:ext cx="556171" cy="14192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2461" y="2733675"/>
            <a:ext cx="556320" cy="14192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87830" y="2733675"/>
            <a:ext cx="556320" cy="14192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4381500"/>
            <a:ext cx="5638800" cy="1485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0469" y="4991100"/>
            <a:ext cx="285750" cy="342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51269" y="4991100"/>
            <a:ext cx="285750" cy="3429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6210300"/>
            <a:ext cx="11277600" cy="1905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Tree Sense?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457200" y="1257300"/>
            <a:ext cx="5334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is an interactive FastAPI-based tool that enables users to find the shortest or lowest-cost paths on uploaded aerial or ground images.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809625" y="228600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Powerful Backend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809625" y="2590800"/>
            <a:ext cx="49815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using the FastAPI framework, providing a robust foundation for pathfinding tasks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838200" y="32766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Search Algorithm</a:t>
            </a:r>
            <a:endParaRPr lang="en-US" sz="1500" dirty="0"/>
          </a:p>
        </p:txBody>
      </p:sp>
      <p:sp>
        <p:nvSpPr>
          <p:cNvPr id="27" name="Text 5"/>
          <p:cNvSpPr/>
          <p:nvPr/>
        </p:nvSpPr>
        <p:spPr>
          <a:xfrm>
            <a:off x="838200" y="3581400"/>
            <a:ext cx="4953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Leverages the efficient A* search algorithm to compute optimal paths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866775" y="4267200"/>
            <a:ext cx="5909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866775" y="4572000"/>
            <a:ext cx="4924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simple web interface for uploading images and marking points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324600" y="461010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6737509" y="5410200"/>
            <a:ext cx="19316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Summary Image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9528334" y="5410200"/>
            <a:ext cx="1531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Animation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57300"/>
            <a:ext cx="3606701" cy="2209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859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16192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1257300"/>
            <a:ext cx="3606850" cy="2209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101" y="14859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126" y="16192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7950" y="1257300"/>
            <a:ext cx="3606701" cy="2209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550" y="14859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8000" y="161925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695700"/>
            <a:ext cx="3606701" cy="2209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39243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7250" y="405765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2501" y="3695700"/>
            <a:ext cx="3606850" cy="2209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1101" y="3924300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92551" y="405765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7950" y="3695700"/>
            <a:ext cx="3606701" cy="2209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56550" y="3924300"/>
            <a:ext cx="571500" cy="571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42288" y="4057650"/>
            <a:ext cx="200025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6210300"/>
            <a:ext cx="11277600" cy="1905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409700" y="1638300"/>
            <a:ext cx="1691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Upload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685800" y="2209800"/>
            <a:ext cx="31495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uploading PNG/JPG images through a simple web user interface for pathfinding tasks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5245001" y="1638300"/>
            <a:ext cx="2514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Selection</a:t>
            </a:r>
            <a:endParaRPr lang="en-US" sz="1500" dirty="0"/>
          </a:p>
        </p:txBody>
      </p:sp>
      <p:sp>
        <p:nvSpPr>
          <p:cNvPr id="28" name="Text 4"/>
          <p:cNvSpPr/>
          <p:nvPr/>
        </p:nvSpPr>
        <p:spPr>
          <a:xfrm>
            <a:off x="4521101" y="2209800"/>
            <a:ext cx="31496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users to interactively select start, goal, waypoint, and obstacle points directly on uploaded images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9080450" y="1638300"/>
            <a:ext cx="19316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 Conversion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8356550" y="2209800"/>
            <a:ext cx="31495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converts input images into traversable grids using dark-pixel threshold detection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1409700" y="4076700"/>
            <a:ext cx="1874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Configurable A*</a:t>
            </a:r>
            <a:endParaRPr lang="en-US" sz="1500" dirty="0"/>
          </a:p>
        </p:txBody>
      </p:sp>
      <p:sp>
        <p:nvSpPr>
          <p:cNvPr id="32" name="Text 8"/>
          <p:cNvSpPr/>
          <p:nvPr/>
        </p:nvSpPr>
        <p:spPr>
          <a:xfrm>
            <a:off x="685800" y="4648200"/>
            <a:ext cx="31495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Implements A* search with customizable parameters: 4- or 8-neighbor movement and Manhattan/Euclidean heuristics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5245001" y="407670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Generation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4521101" y="4648200"/>
            <a:ext cx="31496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Produces static summary images and MP4/WebM animations visualizing the A* search process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9080450" y="4076700"/>
            <a:ext cx="15773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Storage</a:t>
            </a:r>
            <a:endParaRPr lang="en-US" sz="1500" dirty="0"/>
          </a:p>
        </p:txBody>
      </p:sp>
      <p:sp>
        <p:nvSpPr>
          <p:cNvPr id="36" name="Text 12"/>
          <p:cNvSpPr/>
          <p:nvPr/>
        </p:nvSpPr>
        <p:spPr>
          <a:xfrm>
            <a:off x="8356550" y="4648200"/>
            <a:ext cx="31495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all generated artifacts and data for each image under a designated `data/` directory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8288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50" y="20193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1828800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713" y="2019300"/>
            <a:ext cx="257175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4700" y="182880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1388" y="2019300"/>
            <a:ext cx="428625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4100" y="1828800"/>
            <a:ext cx="7620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3650" y="20193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37719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7875" y="392430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7101" y="4062412"/>
            <a:ext cx="914400" cy="285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0202" y="37719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3564" y="3924300"/>
            <a:ext cx="142875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38502" y="4062412"/>
            <a:ext cx="914400" cy="2857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11603" y="3771900"/>
            <a:ext cx="609600" cy="609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2103" y="39243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79904" y="4062412"/>
            <a:ext cx="914400" cy="2857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53005" y="3771900"/>
            <a:ext cx="609600" cy="609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43505" y="39243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28800" y="4686300"/>
            <a:ext cx="8534400" cy="1485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26681" y="5295900"/>
            <a:ext cx="285750" cy="3429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5281" y="5295900"/>
            <a:ext cx="285750" cy="3429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" y="6400800"/>
            <a:ext cx="11277600" cy="1905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Workflow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457200" y="12573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user interaction with Tree Sense follows a straightforward, step-by-step process: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358140" y="2743200"/>
            <a:ext cx="3017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Upload Image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609600" y="3086100"/>
            <a:ext cx="251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Upload a PNG or JPG image via the web interface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3177540" y="2743200"/>
            <a:ext cx="3017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Mark Points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3429000" y="3086100"/>
            <a:ext cx="251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 start, goal, waypoints, and obstacles on the image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5996940" y="2743200"/>
            <a:ext cx="3017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Configure &amp; Run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6248400" y="3086100"/>
            <a:ext cx="251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A* parameters (4- or 8-neighbor, heuristic type)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8816340" y="2743200"/>
            <a:ext cx="3017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View Results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9067800" y="3086100"/>
            <a:ext cx="251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path summary and search animation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2057400" y="4914900"/>
            <a:ext cx="807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Outputs</a:t>
            </a:r>
            <a:endParaRPr lang="en-US" sz="1500" dirty="0"/>
          </a:p>
        </p:txBody>
      </p:sp>
      <p:sp>
        <p:nvSpPr>
          <p:cNvPr id="39" name="Text 11"/>
          <p:cNvSpPr/>
          <p:nvPr/>
        </p:nvSpPr>
        <p:spPr>
          <a:xfrm>
            <a:off x="3320891" y="5715000"/>
            <a:ext cx="1497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Path Image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7342346" y="5715000"/>
            <a:ext cx="1531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Animation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457200" y="64008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943100"/>
            <a:ext cx="5334000" cy="2095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97180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3147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6576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267200"/>
            <a:ext cx="5334000" cy="1866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125" y="4838700"/>
            <a:ext cx="2476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9575" y="48387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333500"/>
            <a:ext cx="5638800" cy="3048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485900"/>
            <a:ext cx="5334000" cy="2883098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4610100"/>
            <a:ext cx="5638800" cy="1371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6362700"/>
            <a:ext cx="11277600" cy="1905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Mathematical Foundation - Grid as Weighted Graph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457200" y="1181100"/>
            <a:ext cx="5334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environment (aerial/ground image) is conceptualized as a weighted graph: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647700" y="21336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 Representation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647700" y="25146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G = (V, E)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876300" y="2933700"/>
            <a:ext cx="3691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Set of all valid pixels/grid cells (vertices)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876300" y="3276600"/>
            <a:ext cx="39890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Set of edges connecting neighboring pixels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876300" y="3619500"/>
            <a:ext cx="46977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c(u, v)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Cost function - effort to move from pixel u to v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647700" y="4457700"/>
            <a:ext cx="594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4-Neighbor vs 8-Neighbor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400050" y="5257800"/>
            <a:ext cx="2971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4-Neighbor: Up, Down, Left, Right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400050" y="5524500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Manhattan distance</a:t>
            </a:r>
            <a:endParaRPr lang="en-US" sz="1050" dirty="0"/>
          </a:p>
        </p:txBody>
      </p:sp>
      <p:sp>
        <p:nvSpPr>
          <p:cNvPr id="26" name="Text 10"/>
          <p:cNvSpPr/>
          <p:nvPr/>
        </p:nvSpPr>
        <p:spPr>
          <a:xfrm>
            <a:off x="3124200" y="5257800"/>
            <a:ext cx="2476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8-Neighbor: 4-Neighbor + Diagonals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2876550" y="5753100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Euclidean distance</a:t>
            </a:r>
            <a:endParaRPr lang="en-US" sz="1050" dirty="0"/>
          </a:p>
        </p:txBody>
      </p:sp>
      <p:sp>
        <p:nvSpPr>
          <p:cNvPr id="28" name="Text 12"/>
          <p:cNvSpPr/>
          <p:nvPr/>
        </p:nvSpPr>
        <p:spPr>
          <a:xfrm>
            <a:off x="6286500" y="48006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 Cost Function</a:t>
            </a:r>
            <a:endParaRPr lang="en-US" sz="1500" dirty="0"/>
          </a:p>
        </p:txBody>
      </p:sp>
      <p:sp>
        <p:nvSpPr>
          <p:cNvPr id="29" name="Text 13"/>
          <p:cNvSpPr/>
          <p:nvPr/>
        </p:nvSpPr>
        <p:spPr>
          <a:xfrm>
            <a:off x="6286500" y="51816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C(P) = ∑</a:t>
            </a:r>
            <a:pPr algn="ctr" indent="0" marL="0">
              <a:lnSpc>
                <a:spcPts val="2100"/>
              </a:lnSpc>
              <a:buNone/>
            </a:pPr>
            <a:r>
              <a:rPr lang="en-US" sz="1013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i=1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 c(v</a:t>
            </a:r>
            <a:pPr algn="ctr" indent="0" marL="0">
              <a:lnSpc>
                <a:spcPts val="2100"/>
              </a:lnSpc>
              <a:buNone/>
            </a:pPr>
            <a:r>
              <a:rPr lang="en-US" sz="1013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i-1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, v</a:t>
            </a:r>
            <a:pPr algn="ctr" indent="0" marL="0">
              <a:lnSpc>
                <a:spcPts val="2100"/>
              </a:lnSpc>
              <a:buNone/>
            </a:pPr>
            <a:r>
              <a:rPr lang="en-US" sz="1013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i</a:t>
            </a:r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4E64"/>
                </a:solidFill>
                <a:latin typeface="Cambria Math" pitchFamily="34" charset="0"/>
                <a:ea typeface="Cambria Math" pitchFamily="34" charset="-122"/>
                <a:cs typeface="Cambria Math" pitchFamily="34" charset="-120"/>
              </a:rPr>
              <a:t>)</a:t>
            </a:r>
            <a:endParaRPr lang="en-US" sz="1350" dirty="0"/>
          </a:p>
        </p:txBody>
      </p:sp>
      <p:sp>
        <p:nvSpPr>
          <p:cNvPr id="30" name="Text 14"/>
          <p:cNvSpPr/>
          <p:nvPr/>
        </p:nvSpPr>
        <p:spPr>
          <a:xfrm>
            <a:off x="5760720" y="5562600"/>
            <a:ext cx="6309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cost: min</a:t>
            </a:r>
            <a:pPr algn="ctr" indent="0" marL="0">
              <a:lnSpc>
                <a:spcPts val="1800"/>
              </a:lnSpc>
              <a:buNone/>
            </a:pPr>
            <a:r>
              <a:rPr lang="en-US" sz="9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P∈ℙ(s,g)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C(P)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457200" y="63627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0" y="1333500"/>
            <a:ext cx="460325" cy="4603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025" y="1333500"/>
            <a:ext cx="460325" cy="4603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401" y="1333500"/>
            <a:ext cx="460325" cy="4603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776" y="1333500"/>
            <a:ext cx="460474" cy="4603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4300" y="1333500"/>
            <a:ext cx="460325" cy="4603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676" y="1333500"/>
            <a:ext cx="460325" cy="4603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6650" y="1812875"/>
            <a:ext cx="460325" cy="4603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6025" y="1812875"/>
            <a:ext cx="460325" cy="4603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5401" y="1812875"/>
            <a:ext cx="460325" cy="4603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776" y="1812875"/>
            <a:ext cx="460474" cy="4603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04300" y="1812875"/>
            <a:ext cx="460325" cy="4603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3676" y="1812875"/>
            <a:ext cx="460325" cy="4603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6650" y="2292251"/>
            <a:ext cx="460325" cy="4603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6025" y="2292251"/>
            <a:ext cx="460325" cy="46032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45401" y="2292251"/>
            <a:ext cx="460325" cy="4603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24776" y="2292251"/>
            <a:ext cx="460474" cy="46032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04300" y="2292251"/>
            <a:ext cx="460325" cy="4603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83676" y="2292251"/>
            <a:ext cx="460325" cy="4603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86650" y="2771626"/>
            <a:ext cx="460325" cy="460474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66025" y="2771626"/>
            <a:ext cx="460325" cy="460474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45401" y="2771626"/>
            <a:ext cx="460325" cy="460474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24776" y="2771626"/>
            <a:ext cx="460474" cy="460474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04300" y="2771626"/>
            <a:ext cx="460325" cy="460474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83676" y="2771626"/>
            <a:ext cx="460325" cy="460474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86650" y="3251150"/>
            <a:ext cx="460325" cy="460325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6025" y="3251150"/>
            <a:ext cx="460325" cy="460325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45401" y="3251150"/>
            <a:ext cx="460325" cy="460325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24776" y="3251150"/>
            <a:ext cx="460474" cy="460325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96000" y="4419600"/>
            <a:ext cx="5638800" cy="14097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455694" y="4991100"/>
            <a:ext cx="285750" cy="3429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046494" y="4991100"/>
            <a:ext cx="361950" cy="3429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57200" y="6210300"/>
            <a:ext cx="11277600" cy="1905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 Definition and Optimization</a:t>
            </a:r>
            <a:endParaRPr lang="en-US" sz="2700" dirty="0"/>
          </a:p>
        </p:txBody>
      </p:sp>
      <p:sp>
        <p:nvSpPr>
          <p:cNvPr id="38" name="Text 1"/>
          <p:cNvSpPr/>
          <p:nvPr/>
        </p:nvSpPr>
        <p:spPr>
          <a:xfrm>
            <a:off x="457200" y="11811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 Definition</a:t>
            </a:r>
            <a:endParaRPr lang="en-US" sz="1800" dirty="0"/>
          </a:p>
        </p:txBody>
      </p:sp>
      <p:sp>
        <p:nvSpPr>
          <p:cNvPr id="39" name="Text 2"/>
          <p:cNvSpPr/>
          <p:nvPr/>
        </p:nvSpPr>
        <p:spPr>
          <a:xfrm>
            <a:off x="457200" y="1600200"/>
            <a:ext cx="640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path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a sequence of connected nodes:</a:t>
            </a:r>
            <a:endParaRPr lang="en-US" sz="1200" dirty="0"/>
          </a:p>
        </p:txBody>
      </p:sp>
      <p:sp>
        <p:nvSpPr>
          <p:cNvPr id="40" name="Text 3"/>
          <p:cNvSpPr/>
          <p:nvPr/>
        </p:nvSpPr>
        <p:spPr>
          <a:xfrm>
            <a:off x="609600" y="1943100"/>
            <a:ext cx="640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Computer Modern" pitchFamily="34" charset="0"/>
                <a:ea typeface="Computer Modern" pitchFamily="34" charset="-122"/>
                <a:cs typeface="Computer Modern" pitchFamily="34" charset="-120"/>
              </a:rPr>
              <a:t>P = (v₀, v₁, v₂, ..., vₖ)</a:t>
            </a:r>
            <a:endParaRPr lang="en-US" sz="1500" dirty="0"/>
          </a:p>
        </p:txBody>
      </p:sp>
      <p:sp>
        <p:nvSpPr>
          <p:cNvPr id="41" name="Text 4"/>
          <p:cNvSpPr/>
          <p:nvPr/>
        </p:nvSpPr>
        <p:spPr>
          <a:xfrm>
            <a:off x="457200" y="2324100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Where:</a:t>
            </a:r>
            <a:endParaRPr lang="en-US" sz="1200" dirty="0"/>
          </a:p>
        </p:txBody>
      </p:sp>
      <p:sp>
        <p:nvSpPr>
          <p:cNvPr id="42" name="Text 5"/>
          <p:cNvSpPr/>
          <p:nvPr/>
        </p:nvSpPr>
        <p:spPr>
          <a:xfrm>
            <a:off x="495300" y="25908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v₀ = s (start node)</a:t>
            </a:r>
            <a:endParaRPr lang="en-US" sz="1200" dirty="0"/>
          </a:p>
        </p:txBody>
      </p:sp>
      <p:sp>
        <p:nvSpPr>
          <p:cNvPr id="43" name="Text 6"/>
          <p:cNvSpPr/>
          <p:nvPr/>
        </p:nvSpPr>
        <p:spPr>
          <a:xfrm>
            <a:off x="495300" y="28575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vₖ = g (goal node)</a:t>
            </a:r>
            <a:endParaRPr lang="en-US" sz="1200" dirty="0"/>
          </a:p>
        </p:txBody>
      </p:sp>
      <p:sp>
        <p:nvSpPr>
          <p:cNvPr id="44" name="Text 7"/>
          <p:cNvSpPr/>
          <p:nvPr/>
        </p:nvSpPr>
        <p:spPr>
          <a:xfrm>
            <a:off x="495300" y="3124200"/>
            <a:ext cx="6355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(vᵢ₋₁, vᵢ) ∈ E (connected nodes)</a:t>
            </a:r>
            <a:endParaRPr lang="en-US" sz="1200" dirty="0"/>
          </a:p>
        </p:txBody>
      </p:sp>
      <p:sp>
        <p:nvSpPr>
          <p:cNvPr id="45" name="Text 8"/>
          <p:cNvSpPr/>
          <p:nvPr/>
        </p:nvSpPr>
        <p:spPr>
          <a:xfrm>
            <a:off x="457200" y="3581400"/>
            <a:ext cx="640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Optimization Objective</a:t>
            </a:r>
            <a:endParaRPr lang="en-US" sz="1800" dirty="0"/>
          </a:p>
        </p:txBody>
      </p:sp>
      <p:sp>
        <p:nvSpPr>
          <p:cNvPr id="46" name="Text 9"/>
          <p:cNvSpPr/>
          <p:nvPr/>
        </p:nvSpPr>
        <p:spPr>
          <a:xfrm>
            <a:off x="457200" y="4000500"/>
            <a:ext cx="640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A* aims to solve the optimization problem:</a:t>
            </a:r>
            <a:endParaRPr lang="en-US" sz="1200" dirty="0"/>
          </a:p>
        </p:txBody>
      </p:sp>
      <p:sp>
        <p:nvSpPr>
          <p:cNvPr id="47" name="Text 10"/>
          <p:cNvSpPr/>
          <p:nvPr/>
        </p:nvSpPr>
        <p:spPr>
          <a:xfrm>
            <a:off x="609600" y="43434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Computer Modern" pitchFamily="34" charset="0"/>
                <a:ea typeface="Computer Modern" pitchFamily="34" charset="-122"/>
                <a:cs typeface="Computer Modern" pitchFamily="34" charset="-120"/>
              </a:rPr>
              <a:t>minₚ∈ℙ(s,g) C(P)</a:t>
            </a:r>
            <a:endParaRPr lang="en-US" sz="1500" dirty="0"/>
          </a:p>
        </p:txBody>
      </p:sp>
      <p:sp>
        <p:nvSpPr>
          <p:cNvPr id="48" name="Text 11"/>
          <p:cNvSpPr/>
          <p:nvPr/>
        </p:nvSpPr>
        <p:spPr>
          <a:xfrm>
            <a:off x="457200" y="4724400"/>
            <a:ext cx="640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Where the total travel cost is:</a:t>
            </a:r>
            <a:endParaRPr lang="en-US" sz="1200" dirty="0"/>
          </a:p>
        </p:txBody>
      </p:sp>
      <p:sp>
        <p:nvSpPr>
          <p:cNvPr id="49" name="Text 12"/>
          <p:cNvSpPr/>
          <p:nvPr/>
        </p:nvSpPr>
        <p:spPr>
          <a:xfrm>
            <a:off x="609600" y="50673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4E64"/>
                </a:solidFill>
                <a:latin typeface="Computer Modern" pitchFamily="34" charset="0"/>
                <a:ea typeface="Computer Modern" pitchFamily="34" charset="-122"/>
                <a:cs typeface="Computer Modern" pitchFamily="34" charset="-120"/>
              </a:rPr>
              <a:t>C(P) = ∑ᵢᶜ(vᵢ₋₁, vᵢ)</a:t>
            </a:r>
            <a:endParaRPr lang="en-US" sz="1500" dirty="0"/>
          </a:p>
        </p:txBody>
      </p:sp>
      <p:sp>
        <p:nvSpPr>
          <p:cNvPr id="50" name="Text 13"/>
          <p:cNvSpPr/>
          <p:nvPr/>
        </p:nvSpPr>
        <p:spPr>
          <a:xfrm>
            <a:off x="457200" y="5448300"/>
            <a:ext cx="640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004E64">
                    <a:alpha val="70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ℙ(s,g) represents all possible valid paths from start to goal</a:t>
            </a:r>
            <a:endParaRPr lang="en-US" sz="1050" dirty="0"/>
          </a:p>
        </p:txBody>
      </p:sp>
      <p:sp>
        <p:nvSpPr>
          <p:cNvPr id="51" name="Text 14"/>
          <p:cNvSpPr/>
          <p:nvPr/>
        </p:nvSpPr>
        <p:spPr>
          <a:xfrm>
            <a:off x="6286500" y="46101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Concepts</a:t>
            </a:r>
            <a:endParaRPr lang="en-US" sz="1500" dirty="0"/>
          </a:p>
        </p:txBody>
      </p:sp>
      <p:sp>
        <p:nvSpPr>
          <p:cNvPr id="52" name="Text 15"/>
          <p:cNvSpPr/>
          <p:nvPr/>
        </p:nvSpPr>
        <p:spPr>
          <a:xfrm>
            <a:off x="6827044" y="5410200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Nodes</a:t>
            </a:r>
            <a:endParaRPr lang="en-US" sz="1200" dirty="0"/>
          </a:p>
        </p:txBody>
      </p:sp>
      <p:sp>
        <p:nvSpPr>
          <p:cNvPr id="53" name="Text 16"/>
          <p:cNvSpPr/>
          <p:nvPr/>
        </p:nvSpPr>
        <p:spPr>
          <a:xfrm>
            <a:off x="9450229" y="5410200"/>
            <a:ext cx="1554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Minimization</a:t>
            </a:r>
            <a:endParaRPr lang="en-US" sz="1200" dirty="0"/>
          </a:p>
        </p:txBody>
      </p:sp>
      <p:sp>
        <p:nvSpPr>
          <p:cNvPr id="54" name="Text 17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5334000" cy="1219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3716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628900"/>
            <a:ext cx="5334000" cy="1219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8194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076700"/>
            <a:ext cx="5334000" cy="1524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2672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390650"/>
            <a:ext cx="5638800" cy="3048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390650"/>
            <a:ext cx="5638800" cy="3048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4667250"/>
            <a:ext cx="5638800" cy="1104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6210300"/>
            <a:ext cx="11277600" cy="1905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Algorithm Core Components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1019175" y="1390650"/>
            <a:ext cx="4800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g(n)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990600" y="17526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actual cost from the start node to the current node. Represents the "known" part of the journey.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990600" y="2838450"/>
            <a:ext cx="4800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h(n)</a:t>
            </a:r>
            <a:endParaRPr lang="en-US" sz="1500" dirty="0"/>
          </a:p>
        </p:txBody>
      </p:sp>
      <p:sp>
        <p:nvSpPr>
          <p:cNvPr id="19" name="Text 4"/>
          <p:cNvSpPr/>
          <p:nvPr/>
        </p:nvSpPr>
        <p:spPr>
          <a:xfrm>
            <a:off x="990600" y="32004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estimated cost from the current node to the goal node. This is an "informed guess" provided by a heuristic function.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990600" y="4286250"/>
            <a:ext cx="41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f(n)</a:t>
            </a:r>
            <a:endParaRPr lang="en-US" sz="1500" dirty="0"/>
          </a:p>
        </p:txBody>
      </p:sp>
      <p:sp>
        <p:nvSpPr>
          <p:cNvPr id="21" name="Text 6"/>
          <p:cNvSpPr/>
          <p:nvPr/>
        </p:nvSpPr>
        <p:spPr>
          <a:xfrm>
            <a:off x="990600" y="46482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total estimated cost of the path from the start node to the goal node if it passes through the current node.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990600" y="51816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Times New Roman" pitchFamily="34" charset="0"/>
                <a:ea typeface="Times New Roman" pitchFamily="34" charset="-122"/>
                <a:cs typeface="Times New Roman" pitchFamily="34" charset="-120"/>
              </a:rPr>
              <a:t>f(n) = g(n) + h(n)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5715000" y="4819650"/>
            <a:ext cx="640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A* Uses These Functions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248400" y="516255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A* prioritizes nodes with the lowest f(n) value, balancing the actual cost traveled (g(n)) with the estimated remaining cost (h(n)).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19200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638300"/>
            <a:ext cx="762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943100"/>
            <a:ext cx="762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247900"/>
            <a:ext cx="762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552700"/>
            <a:ext cx="762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0099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429000"/>
            <a:ext cx="762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3733800"/>
            <a:ext cx="762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4038600"/>
            <a:ext cx="762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00" y="4343400"/>
            <a:ext cx="762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600" y="4648200"/>
            <a:ext cx="762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1485900"/>
            <a:ext cx="2743200" cy="1143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5550" y="1600200"/>
            <a:ext cx="25146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2375" y="17145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91600" y="1485900"/>
            <a:ext cx="2743200" cy="1143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5900" y="1600200"/>
            <a:ext cx="2514600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44075" y="1714500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24775" y="2857500"/>
            <a:ext cx="2381250" cy="23812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24775" y="2857500"/>
            <a:ext cx="460921" cy="460921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04746" y="2857500"/>
            <a:ext cx="461070" cy="460921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84865" y="2857500"/>
            <a:ext cx="460921" cy="460921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64836" y="2857500"/>
            <a:ext cx="461070" cy="460921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44955" y="2857500"/>
            <a:ext cx="461070" cy="460921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24775" y="3337471"/>
            <a:ext cx="460921" cy="460921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04746" y="3337471"/>
            <a:ext cx="461070" cy="460921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84865" y="3337471"/>
            <a:ext cx="460921" cy="460921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64836" y="3337471"/>
            <a:ext cx="461070" cy="460921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44955" y="3337471"/>
            <a:ext cx="461070" cy="460921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24775" y="3817441"/>
            <a:ext cx="460921" cy="46107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04746" y="3817441"/>
            <a:ext cx="461070" cy="46107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684865" y="3817441"/>
            <a:ext cx="460921" cy="46107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164836" y="3817441"/>
            <a:ext cx="461070" cy="46107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644955" y="3817441"/>
            <a:ext cx="461070" cy="46107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24775" y="4297561"/>
            <a:ext cx="460921" cy="46107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204746" y="4297561"/>
            <a:ext cx="461070" cy="46107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684865" y="4297561"/>
            <a:ext cx="460921" cy="46107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64836" y="4297561"/>
            <a:ext cx="461070" cy="46107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644955" y="4297561"/>
            <a:ext cx="461070" cy="46107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724775" y="4777680"/>
            <a:ext cx="460921" cy="46107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204746" y="4777680"/>
            <a:ext cx="461070" cy="46107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684865" y="4777680"/>
            <a:ext cx="460921" cy="46107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164836" y="4777680"/>
            <a:ext cx="461070" cy="46107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644955" y="4777680"/>
            <a:ext cx="461070" cy="46107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7200" y="6210300"/>
            <a:ext cx="11277600" cy="190500"/>
          </a:xfrm>
          <a:prstGeom prst="rect">
            <a:avLst/>
          </a:prstGeom>
        </p:spPr>
      </p:pic>
      <p:sp>
        <p:nvSpPr>
          <p:cNvPr id="49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A* Algorithm Initialization and Main Loop</a:t>
            </a:r>
            <a:endParaRPr lang="en-US" sz="2700" dirty="0"/>
          </a:p>
        </p:txBody>
      </p:sp>
      <p:sp>
        <p:nvSpPr>
          <p:cNvPr id="50" name="Text 1"/>
          <p:cNvSpPr/>
          <p:nvPr/>
        </p:nvSpPr>
        <p:spPr>
          <a:xfrm>
            <a:off x="857250" y="11811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Initialization</a:t>
            </a:r>
            <a:endParaRPr lang="en-US" sz="1800" dirty="0"/>
          </a:p>
        </p:txBody>
      </p:sp>
      <p:sp>
        <p:nvSpPr>
          <p:cNvPr id="51" name="Text 2"/>
          <p:cNvSpPr/>
          <p:nvPr/>
        </p:nvSpPr>
        <p:spPr>
          <a:xfrm>
            <a:off x="914400" y="1600200"/>
            <a:ext cx="3497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g(s) = 0 (cost to reach start node is 0)</a:t>
            </a:r>
            <a:endParaRPr lang="en-US" sz="1200" dirty="0"/>
          </a:p>
        </p:txBody>
      </p:sp>
      <p:sp>
        <p:nvSpPr>
          <p:cNvPr id="52" name="Text 3"/>
          <p:cNvSpPr/>
          <p:nvPr/>
        </p:nvSpPr>
        <p:spPr>
          <a:xfrm>
            <a:off x="914400" y="1905000"/>
            <a:ext cx="3497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f(s) = h(s) (estimated total cost)</a:t>
            </a:r>
            <a:endParaRPr lang="en-US" sz="1200" dirty="0"/>
          </a:p>
        </p:txBody>
      </p:sp>
      <p:sp>
        <p:nvSpPr>
          <p:cNvPr id="53" name="Text 4"/>
          <p:cNvSpPr/>
          <p:nvPr/>
        </p:nvSpPr>
        <p:spPr>
          <a:xfrm>
            <a:off x="914400" y="2209800"/>
            <a:ext cx="35318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Initialize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list with start node (f(s), s)</a:t>
            </a:r>
            <a:endParaRPr lang="en-US" sz="1200" dirty="0"/>
          </a:p>
        </p:txBody>
      </p:sp>
      <p:sp>
        <p:nvSpPr>
          <p:cNvPr id="54" name="Text 5"/>
          <p:cNvSpPr/>
          <p:nvPr/>
        </p:nvSpPr>
        <p:spPr>
          <a:xfrm>
            <a:off x="914400" y="2514600"/>
            <a:ext cx="2594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Initialize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CLOSED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list as empty</a:t>
            </a:r>
            <a:endParaRPr lang="en-US" sz="1200" dirty="0"/>
          </a:p>
        </p:txBody>
      </p:sp>
      <p:sp>
        <p:nvSpPr>
          <p:cNvPr id="55" name="Text 6"/>
          <p:cNvSpPr/>
          <p:nvPr/>
        </p:nvSpPr>
        <p:spPr>
          <a:xfrm>
            <a:off x="800100" y="2971800"/>
            <a:ext cx="533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 Loop</a:t>
            </a:r>
            <a:endParaRPr lang="en-US" sz="1800" dirty="0"/>
          </a:p>
        </p:txBody>
      </p:sp>
      <p:sp>
        <p:nvSpPr>
          <p:cNvPr id="56" name="Text 7"/>
          <p:cNvSpPr/>
          <p:nvPr/>
        </p:nvSpPr>
        <p:spPr>
          <a:xfrm>
            <a:off x="914400" y="3390900"/>
            <a:ext cx="25031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list is not empty:</a:t>
            </a:r>
            <a:endParaRPr lang="en-US" sz="1200" dirty="0"/>
          </a:p>
        </p:txBody>
      </p:sp>
      <p:sp>
        <p:nvSpPr>
          <p:cNvPr id="57" name="Text 8"/>
          <p:cNvSpPr/>
          <p:nvPr/>
        </p:nvSpPr>
        <p:spPr>
          <a:xfrm>
            <a:off x="1143000" y="3695700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 best candidate node n (lowest f(n))</a:t>
            </a:r>
            <a:endParaRPr lang="en-US" sz="1200" dirty="0"/>
          </a:p>
        </p:txBody>
      </p:sp>
      <p:sp>
        <p:nvSpPr>
          <p:cNvPr id="58" name="Text 9"/>
          <p:cNvSpPr/>
          <p:nvPr/>
        </p:nvSpPr>
        <p:spPr>
          <a:xfrm>
            <a:off x="1143000" y="4000500"/>
            <a:ext cx="3691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n is goal, terminate and reconstruct path</a:t>
            </a:r>
            <a:endParaRPr lang="en-US" sz="1200" dirty="0"/>
          </a:p>
        </p:txBody>
      </p:sp>
      <p:sp>
        <p:nvSpPr>
          <p:cNvPr id="59" name="Text 10"/>
          <p:cNvSpPr/>
          <p:nvPr/>
        </p:nvSpPr>
        <p:spPr>
          <a:xfrm>
            <a:off x="1143000" y="4305300"/>
            <a:ext cx="2640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Move n from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CLOSED</a:t>
            </a:r>
            <a:endParaRPr lang="en-US" sz="1200" dirty="0"/>
          </a:p>
        </p:txBody>
      </p:sp>
      <p:sp>
        <p:nvSpPr>
          <p:cNvPr id="60" name="Text 11"/>
          <p:cNvSpPr/>
          <p:nvPr/>
        </p:nvSpPr>
        <p:spPr>
          <a:xfrm>
            <a:off x="1143000" y="4610100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neighbors and update costs</a:t>
            </a:r>
            <a:endParaRPr lang="en-US" sz="1200" dirty="0"/>
          </a:p>
        </p:txBody>
      </p:sp>
      <p:sp>
        <p:nvSpPr>
          <p:cNvPr id="61" name="Text 12"/>
          <p:cNvSpPr/>
          <p:nvPr/>
        </p:nvSpPr>
        <p:spPr>
          <a:xfrm>
            <a:off x="6096000" y="1181100"/>
            <a:ext cx="868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List</a:t>
            </a:r>
            <a:endParaRPr lang="en-US" sz="1200" dirty="0"/>
          </a:p>
        </p:txBody>
      </p:sp>
      <p:sp>
        <p:nvSpPr>
          <p:cNvPr id="62" name="Text 13"/>
          <p:cNvSpPr/>
          <p:nvPr/>
        </p:nvSpPr>
        <p:spPr>
          <a:xfrm>
            <a:off x="10848975" y="1181100"/>
            <a:ext cx="10629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CLOSED List</a:t>
            </a:r>
            <a:endParaRPr lang="en-US" sz="1200" dirty="0"/>
          </a:p>
        </p:txBody>
      </p:sp>
      <p:sp>
        <p:nvSpPr>
          <p:cNvPr id="63" name="Text 14"/>
          <p:cNvSpPr/>
          <p:nvPr/>
        </p:nvSpPr>
        <p:spPr>
          <a:xfrm>
            <a:off x="6381750" y="1685925"/>
            <a:ext cx="138303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 s: f(s)=h(s)</a:t>
            </a:r>
            <a:endParaRPr lang="en-US" sz="1200" dirty="0"/>
          </a:p>
        </p:txBody>
      </p:sp>
      <p:sp>
        <p:nvSpPr>
          <p:cNvPr id="64" name="Text 15"/>
          <p:cNvSpPr/>
          <p:nvPr/>
        </p:nvSpPr>
        <p:spPr>
          <a:xfrm>
            <a:off x="6210300" y="2057400"/>
            <a:ext cx="3017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Sorted by f(n) value</a:t>
            </a:r>
            <a:endParaRPr lang="en-US" sz="1050" dirty="0"/>
          </a:p>
        </p:txBody>
      </p:sp>
      <p:sp>
        <p:nvSpPr>
          <p:cNvPr id="65" name="Text 16"/>
          <p:cNvSpPr/>
          <p:nvPr/>
        </p:nvSpPr>
        <p:spPr>
          <a:xfrm>
            <a:off x="9182100" y="1685925"/>
            <a:ext cx="6286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 n</a:t>
            </a:r>
            <a:endParaRPr lang="en-US" sz="1200" dirty="0"/>
          </a:p>
        </p:txBody>
      </p:sp>
      <p:sp>
        <p:nvSpPr>
          <p:cNvPr id="66" name="Text 17"/>
          <p:cNvSpPr/>
          <p:nvPr/>
        </p:nvSpPr>
        <p:spPr>
          <a:xfrm>
            <a:off x="9105900" y="2057400"/>
            <a:ext cx="2514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Visited nodes</a:t>
            </a:r>
            <a:endParaRPr lang="en-US" sz="1050" dirty="0"/>
          </a:p>
        </p:txBody>
      </p:sp>
      <p:sp>
        <p:nvSpPr>
          <p:cNvPr id="67" name="Text 18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 | Page 8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924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9248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192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247900"/>
            <a:ext cx="5486400" cy="1790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384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9718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5052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4191000"/>
            <a:ext cx="556171" cy="14192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421" y="4191000"/>
            <a:ext cx="556320" cy="14192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7790" y="4191000"/>
            <a:ext cx="556171" cy="14192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3011" y="4191000"/>
            <a:ext cx="556320" cy="14192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8380" y="4191000"/>
            <a:ext cx="556320" cy="14192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3678" y="4133850"/>
            <a:ext cx="85725" cy="114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629275"/>
            <a:ext cx="556171" cy="14192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421" y="5629275"/>
            <a:ext cx="556320" cy="14192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7718" y="5572125"/>
            <a:ext cx="85725" cy="1143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7790" y="5629275"/>
            <a:ext cx="556171" cy="14192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3011" y="5629275"/>
            <a:ext cx="556320" cy="141922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58380" y="5629275"/>
            <a:ext cx="556320" cy="14192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1219200"/>
            <a:ext cx="228600" cy="228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2247900"/>
            <a:ext cx="5486400" cy="31623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2476500"/>
            <a:ext cx="219075" cy="190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38900" y="3086100"/>
            <a:ext cx="5105400" cy="381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38900" y="3962400"/>
            <a:ext cx="238125" cy="190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38900" y="4572000"/>
            <a:ext cx="5105400" cy="3810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7277100"/>
            <a:ext cx="11277600" cy="1905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 Reconstruction and Optimality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800100" y="11811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Path Reconstruction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457200" y="1638300"/>
            <a:ext cx="5486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After reaching the goal node, the optimal path is reconstructed by backtracking using parent pointers.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952500" y="2400300"/>
            <a:ext cx="2080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with the goal node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952500" y="2628900"/>
            <a:ext cx="173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 = [g]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952500" y="2933700"/>
            <a:ext cx="27546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Trace back parents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952500" y="3162300"/>
            <a:ext cx="27546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 = P ∪ {parent(g)} until s is reached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952500" y="34671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Reverse to get final path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952500" y="3695700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 = [s, ..., g]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692348" y="4786313"/>
            <a:ext cx="1028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2988915" y="4786313"/>
            <a:ext cx="114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1262955" y="6224588"/>
            <a:ext cx="114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2979390" y="6224588"/>
            <a:ext cx="137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6591300" y="1181100"/>
            <a:ext cx="65836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Optimality Conditions</a:t>
            </a:r>
            <a:endParaRPr lang="en-US" sz="1800" dirty="0"/>
          </a:p>
        </p:txBody>
      </p:sp>
      <p:sp>
        <p:nvSpPr>
          <p:cNvPr id="43" name="Text 14"/>
          <p:cNvSpPr/>
          <p:nvPr/>
        </p:nvSpPr>
        <p:spPr>
          <a:xfrm>
            <a:off x="6248400" y="1638300"/>
            <a:ext cx="5486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A* guarantees an optimal path if the heuristic function satisfies these conditions: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6734175" y="24384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Admissibility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6438900" y="2781300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heuristic never overestimates the true minimal cost: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6515100" y="316230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h(n) ≤ h*(n) ∀ n ∈ V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6438900" y="3543300"/>
            <a:ext cx="61264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"The heuristic never overestimates."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6753225" y="3924300"/>
            <a:ext cx="510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4E6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Consistency</a:t>
            </a:r>
            <a:endParaRPr lang="en-US" sz="1500" dirty="0"/>
          </a:p>
        </p:txBody>
      </p:sp>
      <p:sp>
        <p:nvSpPr>
          <p:cNvPr id="49" name="Text 20"/>
          <p:cNvSpPr/>
          <p:nvPr/>
        </p:nvSpPr>
        <p:spPr>
          <a:xfrm>
            <a:off x="6438900" y="4267200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estimated cost never decreases faster than real travel cost: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6019800" y="4648200"/>
            <a:ext cx="594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h(n) ≤ c(n, m) + h(m) ∀ (n, m) ∈ E</a:t>
            </a:r>
            <a:endParaRPr lang="en-US" sz="1200" dirty="0"/>
          </a:p>
        </p:txBody>
      </p:sp>
      <p:sp>
        <p:nvSpPr>
          <p:cNvPr id="51" name="Text 22"/>
          <p:cNvSpPr/>
          <p:nvPr/>
        </p:nvSpPr>
        <p:spPr>
          <a:xfrm>
            <a:off x="6438900" y="5029200"/>
            <a:ext cx="61264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"Estimated cost never decreases faster than real travel cost."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457200" y="727710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4E6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 Sense — Shortest Path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2025-11-11T16:16:45Z</dcterms:created>
  <dcterms:modified xsi:type="dcterms:W3CDTF">2025-11-11T16:16:45Z</dcterms:modified>
</cp:coreProperties>
</file>